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366" r:id="rId2"/>
    <p:sldId id="367" r:id="rId3"/>
    <p:sldId id="369" r:id="rId4"/>
    <p:sldId id="370" r:id="rId5"/>
    <p:sldId id="371" r:id="rId6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150" d="100"/>
          <a:sy n="150" d="100"/>
        </p:scale>
        <p:origin x="-552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28.11.2020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Screen_201128_1815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53" y="799108"/>
            <a:ext cx="5699175" cy="341379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en-GB" dirty="0" smtClean="0"/>
              <a:t>04</a:t>
            </a:r>
            <a:r>
              <a:rPr lang="en-US" dirty="0" smtClean="0"/>
              <a:t> 923rd SCUD Regiment 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524328" y="24086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308304" y="2499742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4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nb-NO" sz="1200" dirty="0" smtClean="0"/>
              <a:t>DESCRIPTION OF THE DESIRED POINTS OF IMPACT WITH WPN TYPE: </a:t>
            </a:r>
            <a:endParaRPr lang="pl-PL" sz="1200" dirty="0" smtClean="0"/>
          </a:p>
          <a:p>
            <a:pPr algn="ctr"/>
            <a:endParaRPr lang="en-US" sz="11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04</a:t>
            </a:r>
            <a:r>
              <a:rPr lang="pl-PL" sz="1100" b="1" dirty="0" smtClean="0"/>
              <a:t>A </a:t>
            </a:r>
            <a:r>
              <a:rPr lang="pl-PL" sz="1200" dirty="0" smtClean="0"/>
              <a:t>– </a:t>
            </a:r>
            <a:r>
              <a:rPr lang="en-GB" sz="1200" dirty="0" smtClean="0"/>
              <a:t>Missile/TEL Bunkers</a:t>
            </a:r>
            <a:endParaRPr lang="pl-PL" sz="1200" dirty="0" smtClean="0"/>
          </a:p>
          <a:p>
            <a:r>
              <a:rPr lang="pl-PL" sz="1100" dirty="0" smtClean="0"/>
              <a:t>DPI 1 </a:t>
            </a:r>
            <a:r>
              <a:rPr lang="en-GB" sz="1100" dirty="0" smtClean="0"/>
              <a:t>N33 20.559 E 036 21.720/2274ft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r>
              <a:rPr lang="pl-PL" sz="1100" dirty="0" smtClean="0"/>
              <a:t>DPI 2 </a:t>
            </a:r>
            <a:r>
              <a:rPr lang="en-GB" sz="1100" dirty="0" smtClean="0"/>
              <a:t>N33 20.560 E036 21.640/2283ft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3</a:t>
            </a:r>
            <a:r>
              <a:rPr lang="pl-PL" sz="1100" dirty="0" smtClean="0"/>
              <a:t> </a:t>
            </a:r>
            <a:r>
              <a:rPr lang="en-GB" sz="1100" dirty="0" smtClean="0"/>
              <a:t>N33 20.555 E036 21.555/2287ft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endParaRPr lang="pl-PL" sz="11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04</a:t>
            </a:r>
            <a:r>
              <a:rPr lang="pl-PL" sz="1100" b="1" dirty="0" smtClean="0"/>
              <a:t>B </a:t>
            </a:r>
            <a:r>
              <a:rPr lang="pl-PL" sz="1100" dirty="0" smtClean="0"/>
              <a:t>– </a:t>
            </a:r>
            <a:r>
              <a:rPr lang="en-GB" sz="1100" dirty="0" smtClean="0"/>
              <a:t>Missile/TEL Bunkers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4</a:t>
            </a:r>
            <a:r>
              <a:rPr lang="pl-PL" sz="1100" dirty="0" smtClean="0"/>
              <a:t> </a:t>
            </a:r>
            <a:r>
              <a:rPr lang="en-GB" sz="1100" dirty="0" smtClean="0"/>
              <a:t>N33 20.684 E036 20.286/2461ft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</a:p>
          <a:p>
            <a:r>
              <a:rPr lang="pl-PL" sz="1100" dirty="0" smtClean="0"/>
              <a:t>DPI </a:t>
            </a:r>
            <a:r>
              <a:rPr lang="en-GB" sz="1100" dirty="0" smtClean="0"/>
              <a:t>5</a:t>
            </a:r>
            <a:r>
              <a:rPr lang="pl-PL" sz="1100" dirty="0" smtClean="0"/>
              <a:t> </a:t>
            </a:r>
            <a:r>
              <a:rPr lang="en-GB" sz="1100" dirty="0" smtClean="0"/>
              <a:t>N33 20.729 E036 20.174/2497ft</a:t>
            </a:r>
            <a:r>
              <a:rPr lang="pl-PL" sz="1100" dirty="0" smtClean="0"/>
              <a:t> 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6</a:t>
            </a:r>
            <a:r>
              <a:rPr lang="pl-PL" sz="1100" dirty="0" smtClean="0"/>
              <a:t> </a:t>
            </a:r>
            <a:r>
              <a:rPr lang="en-GB" sz="1100" dirty="0" smtClean="0"/>
              <a:t>N3320.911 E036 20.021/2431ft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endParaRPr lang="pl-PL" sz="11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04</a:t>
            </a:r>
            <a:r>
              <a:rPr lang="en-GB" sz="1100" b="1" dirty="0" smtClean="0"/>
              <a:t>C</a:t>
            </a:r>
            <a:r>
              <a:rPr lang="pl-PL" sz="1100" b="1" dirty="0" smtClean="0"/>
              <a:t> </a:t>
            </a:r>
            <a:r>
              <a:rPr lang="pl-PL" sz="1100" dirty="0" smtClean="0"/>
              <a:t>– </a:t>
            </a:r>
            <a:r>
              <a:rPr lang="en-GB" sz="1100" dirty="0" smtClean="0"/>
              <a:t>Missile/TEL Bunkers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7</a:t>
            </a:r>
            <a:r>
              <a:rPr lang="pl-PL" sz="1100" dirty="0" smtClean="0"/>
              <a:t> </a:t>
            </a:r>
            <a:r>
              <a:rPr lang="en-GB" sz="1100" dirty="0" smtClean="0"/>
              <a:t>N33 20.661 E036 19.515/2589ft</a:t>
            </a:r>
            <a:r>
              <a:rPr lang="pl-PL" sz="1100" dirty="0" smtClean="0"/>
              <a:t> 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8</a:t>
            </a:r>
            <a:r>
              <a:rPr lang="pl-PL" sz="1100" dirty="0" smtClean="0"/>
              <a:t> </a:t>
            </a:r>
            <a:r>
              <a:rPr lang="en-GB" sz="1100" dirty="0" smtClean="0"/>
              <a:t>N33 21.008 E036 19.254/2539ft</a:t>
            </a:r>
            <a:r>
              <a:rPr lang="pl-PL" sz="1100" dirty="0" smtClean="0"/>
              <a:t> /</a:t>
            </a:r>
            <a:r>
              <a:rPr lang="nb-NO" sz="1100" dirty="0" smtClean="0"/>
              <a:t>(2000 Ibs bomb)</a:t>
            </a:r>
            <a:endParaRPr lang="pl-PL" sz="1100" dirty="0" smtClean="0"/>
          </a:p>
          <a:p>
            <a:r>
              <a:rPr lang="pl-PL" sz="1100" dirty="0" smtClean="0"/>
              <a:t>DPI </a:t>
            </a:r>
            <a:r>
              <a:rPr lang="en-GB" sz="1100" dirty="0" smtClean="0"/>
              <a:t>9</a:t>
            </a:r>
            <a:r>
              <a:rPr lang="pl-PL" sz="1100" dirty="0" smtClean="0"/>
              <a:t> </a:t>
            </a:r>
            <a:r>
              <a:rPr lang="en-GB" sz="1100" dirty="0" smtClean="0"/>
              <a:t>N33 21.050 E036 19.573/2503ft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</a:p>
          <a:p>
            <a:r>
              <a:rPr lang="pl-PL" sz="1100" dirty="0" smtClean="0"/>
              <a:t>DPI </a:t>
            </a:r>
            <a:r>
              <a:rPr lang="en-GB" sz="1100" dirty="0" smtClean="0"/>
              <a:t>10</a:t>
            </a:r>
            <a:r>
              <a:rPr lang="pl-PL" sz="1100" dirty="0" smtClean="0"/>
              <a:t> </a:t>
            </a:r>
            <a:r>
              <a:rPr lang="en-GB" sz="1100" dirty="0" smtClean="0"/>
              <a:t>N33 21.058 E036 19.626/2493ft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</a:p>
          <a:p>
            <a:endParaRPr lang="nb-NO" sz="1100" dirty="0" smtClean="0"/>
          </a:p>
          <a:p>
            <a:pPr algn="ctr"/>
            <a:r>
              <a:rPr lang="en-US" sz="1100" dirty="0" smtClean="0"/>
              <a:t>OPARTGT0</a:t>
            </a:r>
            <a:r>
              <a:rPr lang="en-GB" sz="1100" dirty="0" smtClean="0"/>
              <a:t>04</a:t>
            </a:r>
            <a:r>
              <a:rPr lang="en-GB" sz="1100" b="1" dirty="0" smtClean="0"/>
              <a:t>D</a:t>
            </a:r>
            <a:r>
              <a:rPr lang="pl-PL" sz="1100" b="1" dirty="0" smtClean="0"/>
              <a:t> </a:t>
            </a:r>
            <a:r>
              <a:rPr lang="pl-PL" sz="1100" dirty="0" smtClean="0"/>
              <a:t>– </a:t>
            </a:r>
            <a:r>
              <a:rPr lang="en-GB" sz="1100" dirty="0" smtClean="0"/>
              <a:t>Regiment HQ</a:t>
            </a:r>
          </a:p>
          <a:p>
            <a:r>
              <a:rPr lang="pl-PL" sz="1100" dirty="0" smtClean="0"/>
              <a:t>DPI </a:t>
            </a:r>
            <a:r>
              <a:rPr lang="en-GB" sz="1100" dirty="0" smtClean="0"/>
              <a:t>11</a:t>
            </a:r>
            <a:r>
              <a:rPr lang="pl-PL" sz="1100" dirty="0" smtClean="0"/>
              <a:t> </a:t>
            </a:r>
            <a:r>
              <a:rPr lang="en-GB" sz="1100" dirty="0" smtClean="0"/>
              <a:t>N33 20.591 E036 21.839/2257ft</a:t>
            </a:r>
            <a:r>
              <a:rPr lang="pl-PL" sz="1100" dirty="0" smtClean="0"/>
              <a:t>/</a:t>
            </a:r>
            <a:r>
              <a:rPr lang="nb-NO" sz="1100" dirty="0" smtClean="0"/>
              <a:t>(2000 Ibs bomb)</a:t>
            </a:r>
          </a:p>
          <a:p>
            <a:endParaRPr lang="pl-PL" sz="1100" dirty="0" smtClean="0"/>
          </a:p>
          <a:p>
            <a:endParaRPr lang="pl-PL" sz="1100" dirty="0" smtClean="0"/>
          </a:p>
          <a:p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  <p:grpSp>
        <p:nvGrpSpPr>
          <p:cNvPr id="45" name="Gruppe 7"/>
          <p:cNvGrpSpPr/>
          <p:nvPr/>
        </p:nvGrpSpPr>
        <p:grpSpPr>
          <a:xfrm>
            <a:off x="323528" y="2283718"/>
            <a:ext cx="494164" cy="510624"/>
            <a:chOff x="6948834" y="2355726"/>
            <a:chExt cx="494164" cy="510624"/>
          </a:xfrm>
        </p:grpSpPr>
        <p:sp>
          <p:nvSpPr>
            <p:cNvPr id="46" name="TekstSylinder 5"/>
            <p:cNvSpPr txBox="1"/>
            <p:nvPr/>
          </p:nvSpPr>
          <p:spPr>
            <a:xfrm>
              <a:off x="6948834" y="2355726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r>
                <a:rPr lang="pl-PL" sz="1000" dirty="0" smtClean="0">
                  <a:solidFill>
                    <a:srgbClr val="FF0000"/>
                  </a:solidFill>
                  <a:latin typeface="Arial Black" pitchFamily="34" charset="0"/>
                </a:rPr>
                <a:t>-</a:t>
              </a:r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8" name="Gruppe 8"/>
          <p:cNvGrpSpPr/>
          <p:nvPr/>
        </p:nvGrpSpPr>
        <p:grpSpPr>
          <a:xfrm>
            <a:off x="3385301" y="2113946"/>
            <a:ext cx="494733" cy="294600"/>
            <a:chOff x="7982288" y="3436831"/>
            <a:chExt cx="494733" cy="294600"/>
          </a:xfrm>
        </p:grpSpPr>
        <p:sp>
          <p:nvSpPr>
            <p:cNvPr id="49" name="TekstSylinder 9"/>
            <p:cNvSpPr txBox="1"/>
            <p:nvPr/>
          </p:nvSpPr>
          <p:spPr>
            <a:xfrm>
              <a:off x="8054296" y="3436831"/>
              <a:ext cx="4227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4-6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0" name="Stjerne med 4 tagger 10"/>
            <p:cNvSpPr/>
            <p:nvPr/>
          </p:nvSpPr>
          <p:spPr>
            <a:xfrm>
              <a:off x="7982288" y="3580847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1" name="Gruppe 11"/>
          <p:cNvGrpSpPr/>
          <p:nvPr/>
        </p:nvGrpSpPr>
        <p:grpSpPr>
          <a:xfrm>
            <a:off x="5076056" y="1923678"/>
            <a:ext cx="571503" cy="261713"/>
            <a:chOff x="7026970" y="2604637"/>
            <a:chExt cx="571503" cy="261713"/>
          </a:xfrm>
        </p:grpSpPr>
        <p:sp>
          <p:nvSpPr>
            <p:cNvPr id="52" name="TekstSylinder 12"/>
            <p:cNvSpPr txBox="1"/>
            <p:nvPr/>
          </p:nvSpPr>
          <p:spPr>
            <a:xfrm>
              <a:off x="7026970" y="2604637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7-10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60" name="Prostokąt 59"/>
          <p:cNvSpPr/>
          <p:nvPr/>
        </p:nvSpPr>
        <p:spPr>
          <a:xfrm>
            <a:off x="179512" y="2571750"/>
            <a:ext cx="720080" cy="4286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6" name="Łącznik prosty ze strzałką 65"/>
          <p:cNvCxnSpPr>
            <a:stCxn id="67" idx="2"/>
          </p:cNvCxnSpPr>
          <p:nvPr/>
        </p:nvCxnSpPr>
        <p:spPr>
          <a:xfrm flipH="1">
            <a:off x="683569" y="1273896"/>
            <a:ext cx="1974804" cy="1297854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Prostokąt 66"/>
          <p:cNvSpPr/>
          <p:nvPr/>
        </p:nvSpPr>
        <p:spPr>
          <a:xfrm>
            <a:off x="2051720" y="1059582"/>
            <a:ext cx="121330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 smtClean="0">
                <a:solidFill>
                  <a:sysClr val="windowText" lastClr="000000"/>
                </a:solidFill>
              </a:rPr>
              <a:t>Missile Bunkers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73" name="Łącznik prosty ze strzałką 72"/>
          <p:cNvCxnSpPr/>
          <p:nvPr/>
        </p:nvCxnSpPr>
        <p:spPr>
          <a:xfrm>
            <a:off x="2699792" y="1275606"/>
            <a:ext cx="648072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rostokąt 59"/>
          <p:cNvSpPr/>
          <p:nvPr/>
        </p:nvSpPr>
        <p:spPr>
          <a:xfrm>
            <a:off x="4499992" y="1635646"/>
            <a:ext cx="1224136" cy="12241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Prostokąt 59"/>
          <p:cNvSpPr/>
          <p:nvPr/>
        </p:nvSpPr>
        <p:spPr>
          <a:xfrm>
            <a:off x="3059832" y="2139702"/>
            <a:ext cx="1008112" cy="648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1" name="Łącznik prosty ze strzałką 72"/>
          <p:cNvCxnSpPr/>
          <p:nvPr/>
        </p:nvCxnSpPr>
        <p:spPr>
          <a:xfrm>
            <a:off x="2699792" y="1275606"/>
            <a:ext cx="1800200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rostokąt 66"/>
          <p:cNvSpPr/>
          <p:nvPr/>
        </p:nvSpPr>
        <p:spPr>
          <a:xfrm>
            <a:off x="1187624" y="3651870"/>
            <a:ext cx="86409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 smtClean="0">
                <a:solidFill>
                  <a:sysClr val="windowText" lastClr="000000"/>
                </a:solidFill>
              </a:rPr>
              <a:t>Regiment HQ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69" name="Łącznik prosty ze strzałką 72"/>
          <p:cNvCxnSpPr/>
          <p:nvPr/>
        </p:nvCxnSpPr>
        <p:spPr>
          <a:xfrm flipH="1" flipV="1">
            <a:off x="971600" y="3147814"/>
            <a:ext cx="648072" cy="504056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pe 8"/>
          <p:cNvGrpSpPr/>
          <p:nvPr/>
        </p:nvGrpSpPr>
        <p:grpSpPr>
          <a:xfrm>
            <a:off x="781332" y="2854393"/>
            <a:ext cx="494733" cy="294600"/>
            <a:chOff x="7982288" y="3436831"/>
            <a:chExt cx="494733" cy="294600"/>
          </a:xfrm>
        </p:grpSpPr>
        <p:sp>
          <p:nvSpPr>
            <p:cNvPr id="85" name="TekstSylinder 9"/>
            <p:cNvSpPr txBox="1"/>
            <p:nvPr/>
          </p:nvSpPr>
          <p:spPr>
            <a:xfrm>
              <a:off x="8054296" y="3436831"/>
              <a:ext cx="42272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6" name="Stjerne med 4 tagger 10"/>
            <p:cNvSpPr/>
            <p:nvPr/>
          </p:nvSpPr>
          <p:spPr>
            <a:xfrm>
              <a:off x="7982288" y="3580847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_201128_1816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655" y="805458"/>
            <a:ext cx="4625403" cy="330137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en-GB" dirty="0" smtClean="0"/>
              <a:t>04</a:t>
            </a:r>
            <a:r>
              <a:rPr lang="en-US" dirty="0" smtClean="0"/>
              <a:t> 923rd SCUD Regiment 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1115616" y="199568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2699792" y="185167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3892839" y="1671018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rostokąt 34"/>
          <p:cNvSpPr/>
          <p:nvPr/>
        </p:nvSpPr>
        <p:spPr>
          <a:xfrm>
            <a:off x="1403648" y="29317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04</a:t>
            </a:r>
            <a:r>
              <a:rPr lang="pl-PL" sz="1200" b="1" dirty="0" smtClean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4696699" y="771550"/>
            <a:ext cx="442798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88024" y="987574"/>
            <a:ext cx="4176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OPARTGT0</a:t>
            </a:r>
            <a:r>
              <a:rPr lang="en-GB" sz="1000" dirty="0" smtClean="0"/>
              <a:t>04A</a:t>
            </a:r>
            <a:r>
              <a:rPr lang="pl-PL" sz="1000" dirty="0" smtClean="0"/>
              <a:t> </a:t>
            </a:r>
            <a:endParaRPr lang="en-GB" sz="1000" dirty="0" smtClean="0"/>
          </a:p>
          <a:p>
            <a:endParaRPr lang="en-GB" sz="1000" dirty="0" smtClean="0"/>
          </a:p>
          <a:p>
            <a:r>
              <a:rPr lang="pl-PL" sz="1000" dirty="0" smtClean="0"/>
              <a:t>3 </a:t>
            </a:r>
            <a:r>
              <a:rPr lang="en-GB" sz="1000" dirty="0" smtClean="0"/>
              <a:t>x Missile and TEL Vehicle Bunkers </a:t>
            </a:r>
            <a:r>
              <a:rPr lang="pl-PL" sz="1000" dirty="0" smtClean="0"/>
              <a:t>made of concrete slab supported by reinforced concrete base and pillars, flat poured roof, </a:t>
            </a:r>
            <a:r>
              <a:rPr lang="en-GB" sz="1000" dirty="0" smtClean="0"/>
              <a:t>covered  with 2 metres of earth.  R</a:t>
            </a:r>
            <a:r>
              <a:rPr lang="pl-PL" sz="1000" dirty="0" smtClean="0"/>
              <a:t>equires delayed fuzing.</a:t>
            </a:r>
            <a:r>
              <a:rPr lang="en-GB" sz="1000" dirty="0" smtClean="0"/>
              <a:t>  </a:t>
            </a:r>
          </a:p>
          <a:p>
            <a:endParaRPr lang="en-GB" sz="1000" dirty="0" smtClean="0"/>
          </a:p>
          <a:p>
            <a:r>
              <a:rPr lang="pl-PL" sz="1000" dirty="0" smtClean="0"/>
              <a:t>Suggested fuzing solution on DPIs 1-</a:t>
            </a:r>
            <a:r>
              <a:rPr lang="en-GB" sz="1000" dirty="0" smtClean="0"/>
              <a:t>3</a:t>
            </a:r>
            <a:r>
              <a:rPr lang="pl-PL" sz="1000" dirty="0" smtClean="0"/>
              <a:t> – contact to open up</a:t>
            </a:r>
            <a:r>
              <a:rPr lang="en-GB" sz="1000" dirty="0" smtClean="0"/>
              <a:t> </a:t>
            </a:r>
            <a:r>
              <a:rPr lang="pl-PL" sz="1000" dirty="0" smtClean="0"/>
              <a:t>the roof followed</a:t>
            </a:r>
            <a:r>
              <a:rPr lang="en-GB" sz="1000" dirty="0" smtClean="0"/>
              <a:t> </a:t>
            </a:r>
            <a:r>
              <a:rPr lang="pl-PL" sz="1000" dirty="0" smtClean="0"/>
              <a:t>by delayed to pierce through an</a:t>
            </a:r>
            <a:r>
              <a:rPr lang="en-GB" sz="1000" dirty="0" smtClean="0"/>
              <a:t>d </a:t>
            </a:r>
            <a:r>
              <a:rPr lang="pl-PL" sz="1000" dirty="0" smtClean="0"/>
              <a:t>affect </a:t>
            </a:r>
            <a:r>
              <a:rPr lang="en-GB" sz="1000" dirty="0" smtClean="0"/>
              <a:t>the bunker structure and contents</a:t>
            </a:r>
            <a:r>
              <a:rPr lang="pl-PL" sz="1000" dirty="0" smtClean="0"/>
              <a:t>. </a:t>
            </a: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_201128_18164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8108" y="828824"/>
            <a:ext cx="6983493" cy="415592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en-GB" dirty="0" smtClean="0"/>
              <a:t>04</a:t>
            </a:r>
            <a:r>
              <a:rPr lang="en-US" dirty="0" smtClean="0"/>
              <a:t> 923rd SCUD Regiment 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3347864" y="357986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04</a:t>
            </a:r>
            <a:r>
              <a:rPr lang="en-GB" sz="1200" b="1" dirty="0" smtClean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7164288" y="771550"/>
            <a:ext cx="196039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21" name="TextBox 20"/>
          <p:cNvSpPr txBox="1"/>
          <p:nvPr/>
        </p:nvSpPr>
        <p:spPr>
          <a:xfrm>
            <a:off x="7236296" y="843559"/>
            <a:ext cx="1800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OPARTGT0</a:t>
            </a:r>
            <a:r>
              <a:rPr lang="en-GB" sz="1000" dirty="0" smtClean="0"/>
              <a:t>04B</a:t>
            </a:r>
          </a:p>
          <a:p>
            <a:endParaRPr lang="en-GB" sz="1000" dirty="0" smtClean="0"/>
          </a:p>
          <a:p>
            <a:r>
              <a:rPr lang="pl-PL" sz="1000" dirty="0" smtClean="0"/>
              <a:t>3 </a:t>
            </a:r>
            <a:r>
              <a:rPr lang="en-GB" sz="1000" dirty="0" smtClean="0"/>
              <a:t>x Missile and TEL Vehicle Bunkers </a:t>
            </a:r>
            <a:r>
              <a:rPr lang="pl-PL" sz="1000" dirty="0" smtClean="0"/>
              <a:t>made of concrete slab supported by reinforced concrete base and pillars, flat poured roof, </a:t>
            </a:r>
            <a:r>
              <a:rPr lang="en-GB" sz="1000" dirty="0" smtClean="0"/>
              <a:t>covered  with 2 metres of earth.  R</a:t>
            </a:r>
            <a:r>
              <a:rPr lang="pl-PL" sz="1000" dirty="0" smtClean="0"/>
              <a:t>equires delayed fuzing.</a:t>
            </a:r>
            <a:r>
              <a:rPr lang="en-GB" sz="1000" dirty="0" smtClean="0"/>
              <a:t>  </a:t>
            </a:r>
          </a:p>
          <a:p>
            <a:endParaRPr lang="en-GB" sz="1000" dirty="0" smtClean="0"/>
          </a:p>
          <a:p>
            <a:r>
              <a:rPr lang="pl-PL" sz="1000" dirty="0" smtClean="0"/>
              <a:t>Suggested fuzing solution on DPIs </a:t>
            </a:r>
            <a:r>
              <a:rPr lang="en-GB" sz="1000" dirty="0" smtClean="0"/>
              <a:t>4-6</a:t>
            </a:r>
            <a:r>
              <a:rPr lang="pl-PL" sz="1000" dirty="0" smtClean="0"/>
              <a:t> – contact to open up</a:t>
            </a:r>
            <a:r>
              <a:rPr lang="en-GB" sz="1000" dirty="0" smtClean="0"/>
              <a:t> </a:t>
            </a:r>
            <a:r>
              <a:rPr lang="pl-PL" sz="1000" dirty="0" smtClean="0"/>
              <a:t>the roof followed</a:t>
            </a:r>
            <a:r>
              <a:rPr lang="en-GB" sz="1000" dirty="0" smtClean="0"/>
              <a:t> </a:t>
            </a:r>
            <a:r>
              <a:rPr lang="pl-PL" sz="1000" dirty="0" smtClean="0"/>
              <a:t>by delayed to pierce through an</a:t>
            </a:r>
            <a:r>
              <a:rPr lang="en-GB" sz="1000" dirty="0" smtClean="0"/>
              <a:t>d </a:t>
            </a:r>
            <a:r>
              <a:rPr lang="pl-PL" sz="1000" dirty="0" smtClean="0"/>
              <a:t>affect </a:t>
            </a:r>
            <a:r>
              <a:rPr lang="en-GB" sz="1000" dirty="0" smtClean="0"/>
              <a:t>the bunker structure and contents</a:t>
            </a:r>
            <a:r>
              <a:rPr lang="pl-PL" sz="1000" dirty="0" smtClean="0"/>
              <a:t>. </a:t>
            </a:r>
          </a:p>
        </p:txBody>
      </p:sp>
      <p:grpSp>
        <p:nvGrpSpPr>
          <p:cNvPr id="22" name="Gruppe 11"/>
          <p:cNvGrpSpPr/>
          <p:nvPr/>
        </p:nvGrpSpPr>
        <p:grpSpPr>
          <a:xfrm>
            <a:off x="2627784" y="2355726"/>
            <a:ext cx="293365" cy="553998"/>
            <a:chOff x="7092280" y="2681858"/>
            <a:chExt cx="293365" cy="553998"/>
          </a:xfrm>
        </p:grpSpPr>
        <p:sp>
          <p:nvSpPr>
            <p:cNvPr id="23" name="TekstSylinder 12"/>
            <p:cNvSpPr txBox="1"/>
            <p:nvPr/>
          </p:nvSpPr>
          <p:spPr>
            <a:xfrm>
              <a:off x="7169621" y="2681858"/>
              <a:ext cx="2160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4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5" name="Gruppe 11"/>
          <p:cNvGrpSpPr/>
          <p:nvPr/>
        </p:nvGrpSpPr>
        <p:grpSpPr>
          <a:xfrm>
            <a:off x="4355976" y="2139702"/>
            <a:ext cx="293365" cy="400110"/>
            <a:chOff x="7092280" y="2681858"/>
            <a:chExt cx="293365" cy="400110"/>
          </a:xfrm>
        </p:grpSpPr>
        <p:sp>
          <p:nvSpPr>
            <p:cNvPr id="26" name="TekstSylinder 12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 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7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817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" y="858292"/>
            <a:ext cx="5948142" cy="4159572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979964" y="771550"/>
            <a:ext cx="3164035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84168" y="843559"/>
            <a:ext cx="295232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OPARTGT0</a:t>
            </a:r>
            <a:r>
              <a:rPr lang="en-GB" sz="1000" dirty="0" smtClean="0"/>
              <a:t>04B</a:t>
            </a:r>
          </a:p>
          <a:p>
            <a:endParaRPr lang="en-GB" sz="1000" dirty="0" smtClean="0"/>
          </a:p>
          <a:p>
            <a:r>
              <a:rPr lang="pl-PL" sz="1000" dirty="0" smtClean="0"/>
              <a:t>3 </a:t>
            </a:r>
            <a:r>
              <a:rPr lang="en-GB" sz="1000" dirty="0" smtClean="0"/>
              <a:t>x Missile and TEL Vehicle Bunkers </a:t>
            </a:r>
            <a:r>
              <a:rPr lang="pl-PL" sz="1000" dirty="0" smtClean="0"/>
              <a:t>made of concrete slab supported by reinforced concrete base and pillars, flat poured roof, </a:t>
            </a:r>
            <a:r>
              <a:rPr lang="en-GB" sz="1000" dirty="0" smtClean="0"/>
              <a:t>covered  with 2 metres of earth.  R</a:t>
            </a:r>
            <a:r>
              <a:rPr lang="pl-PL" sz="1000" dirty="0" smtClean="0"/>
              <a:t>equires delayed fuzing.</a:t>
            </a:r>
            <a:r>
              <a:rPr lang="en-GB" sz="1000" dirty="0" smtClean="0"/>
              <a:t>  </a:t>
            </a:r>
          </a:p>
          <a:p>
            <a:endParaRPr lang="en-GB" sz="1000" dirty="0" smtClean="0"/>
          </a:p>
          <a:p>
            <a:r>
              <a:rPr lang="pl-PL" sz="1000" dirty="0" smtClean="0"/>
              <a:t>Suggested fuzing solution on DPIs </a:t>
            </a:r>
            <a:r>
              <a:rPr lang="en-GB" sz="1000" dirty="0" smtClean="0"/>
              <a:t>7-10</a:t>
            </a:r>
            <a:r>
              <a:rPr lang="pl-PL" sz="1000" dirty="0" smtClean="0"/>
              <a:t> – contact to open up</a:t>
            </a:r>
            <a:r>
              <a:rPr lang="en-GB" sz="1000" dirty="0" smtClean="0"/>
              <a:t> </a:t>
            </a:r>
            <a:r>
              <a:rPr lang="pl-PL" sz="1000" dirty="0" smtClean="0"/>
              <a:t>the roof followed</a:t>
            </a:r>
            <a:r>
              <a:rPr lang="en-GB" sz="1000" dirty="0" smtClean="0"/>
              <a:t> </a:t>
            </a:r>
            <a:r>
              <a:rPr lang="pl-PL" sz="1000" dirty="0" smtClean="0"/>
              <a:t>by delayed to pierce through an</a:t>
            </a:r>
            <a:r>
              <a:rPr lang="en-GB" sz="1000" dirty="0" smtClean="0"/>
              <a:t>d </a:t>
            </a:r>
            <a:r>
              <a:rPr lang="pl-PL" sz="1000" dirty="0" smtClean="0"/>
              <a:t>affect </a:t>
            </a:r>
            <a:r>
              <a:rPr lang="en-GB" sz="1000" dirty="0" smtClean="0"/>
              <a:t>the bunker structure and contents</a:t>
            </a:r>
            <a:r>
              <a:rPr lang="pl-PL" sz="1000" dirty="0" smtClean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en-GB" dirty="0" smtClean="0"/>
              <a:t>04</a:t>
            </a:r>
            <a:r>
              <a:rPr lang="en-US" dirty="0" smtClean="0"/>
              <a:t> 923rd SCUD Regiment 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9" name="Gruppe 8"/>
          <p:cNvGrpSpPr/>
          <p:nvPr/>
        </p:nvGrpSpPr>
        <p:grpSpPr>
          <a:xfrm>
            <a:off x="4768974" y="270941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9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4684266" y="2900040"/>
            <a:ext cx="562007" cy="595381"/>
            <a:chOff x="7092280" y="2681858"/>
            <a:chExt cx="417991" cy="553998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34065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10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rostokąt 34"/>
          <p:cNvSpPr/>
          <p:nvPr/>
        </p:nvSpPr>
        <p:spPr>
          <a:xfrm>
            <a:off x="1115616" y="408391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04</a:t>
            </a:r>
            <a:r>
              <a:rPr lang="en-GB" sz="1200" b="1" dirty="0" smtClean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7281706">
            <a:off x="5404389" y="97924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15" name="Gruppe 11"/>
          <p:cNvGrpSpPr/>
          <p:nvPr/>
        </p:nvGrpSpPr>
        <p:grpSpPr>
          <a:xfrm>
            <a:off x="5129014" y="1976636"/>
            <a:ext cx="293365" cy="553998"/>
            <a:chOff x="7092280" y="2681858"/>
            <a:chExt cx="293365" cy="553998"/>
          </a:xfrm>
        </p:grpSpPr>
        <p:sp>
          <p:nvSpPr>
            <p:cNvPr id="23" name="TekstSylinder 12"/>
            <p:cNvSpPr txBox="1"/>
            <p:nvPr/>
          </p:nvSpPr>
          <p:spPr>
            <a:xfrm>
              <a:off x="7169621" y="2681858"/>
              <a:ext cx="2160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8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6" name="Gruppe 11"/>
          <p:cNvGrpSpPr/>
          <p:nvPr/>
        </p:nvGrpSpPr>
        <p:grpSpPr>
          <a:xfrm>
            <a:off x="1259632" y="1995686"/>
            <a:ext cx="293365" cy="400110"/>
            <a:chOff x="7092280" y="2681858"/>
            <a:chExt cx="293365" cy="400110"/>
          </a:xfrm>
        </p:grpSpPr>
        <p:sp>
          <p:nvSpPr>
            <p:cNvPr id="26" name="TekstSylinder 12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 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7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9213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1203598"/>
            <a:ext cx="3995936" cy="3171429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364088" y="771550"/>
            <a:ext cx="3779911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 smtClean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8104" y="843559"/>
            <a:ext cx="3528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OPARTGT0</a:t>
            </a:r>
            <a:r>
              <a:rPr lang="en-GB" sz="1000" dirty="0" smtClean="0"/>
              <a:t>04D</a:t>
            </a:r>
          </a:p>
          <a:p>
            <a:endParaRPr lang="en-GB" sz="1000" dirty="0" smtClean="0"/>
          </a:p>
          <a:p>
            <a:r>
              <a:rPr lang="en-GB" sz="1000" dirty="0" smtClean="0"/>
              <a:t>Regimental Headquarters, </a:t>
            </a:r>
            <a:r>
              <a:rPr lang="pl-PL" sz="1000" dirty="0" smtClean="0"/>
              <a:t>made of concrete slab supported by reinforced concrete base and pillars, flat poured roof, </a:t>
            </a:r>
            <a:r>
              <a:rPr lang="en-GB" sz="1000" dirty="0" smtClean="0"/>
              <a:t>covered  with 2 metres of earth.  R</a:t>
            </a:r>
            <a:r>
              <a:rPr lang="pl-PL" sz="1000" dirty="0" smtClean="0"/>
              <a:t>equires delayed fuzing.</a:t>
            </a:r>
            <a:r>
              <a:rPr lang="en-GB" sz="1000" dirty="0" smtClean="0"/>
              <a:t>  </a:t>
            </a:r>
          </a:p>
          <a:p>
            <a:endParaRPr lang="en-GB" sz="1000" dirty="0" smtClean="0"/>
          </a:p>
          <a:p>
            <a:r>
              <a:rPr lang="pl-PL" sz="1000" dirty="0" smtClean="0"/>
              <a:t>Suggested fuzing solution on DPI</a:t>
            </a:r>
            <a:r>
              <a:rPr lang="en-GB" sz="1000" dirty="0" smtClean="0"/>
              <a:t> 11</a:t>
            </a:r>
            <a:r>
              <a:rPr lang="pl-PL" sz="1000" dirty="0" smtClean="0"/>
              <a:t>– contact to open up</a:t>
            </a:r>
            <a:r>
              <a:rPr lang="en-GB" sz="1000" dirty="0" smtClean="0"/>
              <a:t> </a:t>
            </a:r>
            <a:r>
              <a:rPr lang="pl-PL" sz="1000" dirty="0" smtClean="0"/>
              <a:t>the roof followed</a:t>
            </a:r>
            <a:r>
              <a:rPr lang="en-GB" sz="1000" dirty="0" smtClean="0"/>
              <a:t> </a:t>
            </a:r>
            <a:r>
              <a:rPr lang="pl-PL" sz="1000" dirty="0" smtClean="0"/>
              <a:t>by delayed to pierce </a:t>
            </a:r>
            <a:r>
              <a:rPr lang="en-GB" sz="1000" dirty="0" smtClean="0"/>
              <a:t>building </a:t>
            </a:r>
            <a:r>
              <a:rPr lang="pl-PL" sz="1000" dirty="0" smtClean="0"/>
              <a:t>an</a:t>
            </a:r>
            <a:r>
              <a:rPr lang="en-GB" sz="1000" dirty="0" smtClean="0"/>
              <a:t>d </a:t>
            </a:r>
            <a:r>
              <a:rPr lang="pl-PL" sz="1000" dirty="0" smtClean="0"/>
              <a:t>affect </a:t>
            </a:r>
            <a:r>
              <a:rPr lang="en-GB" sz="1000" dirty="0" smtClean="0"/>
              <a:t>the structure and contents</a:t>
            </a:r>
            <a:r>
              <a:rPr lang="pl-PL" sz="1000" dirty="0" smtClean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</a:t>
            </a:r>
            <a:r>
              <a:rPr lang="en-GB" dirty="0" smtClean="0"/>
              <a:t>04</a:t>
            </a:r>
            <a:r>
              <a:rPr lang="en-US" dirty="0" smtClean="0"/>
              <a:t> 923rd SCUD Regiment Base 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rial Black" pitchFamily="34" charset="0"/>
              </a:rPr>
              <a:t>1</a:t>
            </a:r>
            <a:endParaRPr lang="en-US" sz="1400" dirty="0">
              <a:latin typeface="Arial Black" pitchFamily="34" charset="0"/>
            </a:endParaRPr>
          </a:p>
        </p:txBody>
      </p:sp>
      <p:grpSp>
        <p:nvGrpSpPr>
          <p:cNvPr id="7" name="Gruppe 11"/>
          <p:cNvGrpSpPr/>
          <p:nvPr/>
        </p:nvGrpSpPr>
        <p:grpSpPr>
          <a:xfrm>
            <a:off x="2699792" y="3075806"/>
            <a:ext cx="562007" cy="246221"/>
            <a:chOff x="7092280" y="2681858"/>
            <a:chExt cx="417991" cy="229107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340650" cy="229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 11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rostokąt 34"/>
          <p:cNvSpPr/>
          <p:nvPr/>
        </p:nvSpPr>
        <p:spPr>
          <a:xfrm>
            <a:off x="2267744" y="120359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OPARTGT0</a:t>
            </a:r>
            <a:r>
              <a:rPr lang="en-GB" sz="1200" dirty="0" smtClean="0">
                <a:solidFill>
                  <a:schemeClr val="tx1"/>
                </a:solidFill>
              </a:rPr>
              <a:t>04</a:t>
            </a:r>
            <a:r>
              <a:rPr lang="en-GB" sz="1200" b="1" dirty="0" smtClean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4458558">
            <a:off x="4309348" y="129150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5760</TotalTime>
  <Words>505</Words>
  <Application>Microsoft Office PowerPoint</Application>
  <PresentationFormat>On-screen Show (16:9)</PresentationFormat>
  <Paragraphs>89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Kontortema</vt:lpstr>
      <vt:lpstr>OPARTGT004 923rd SCUD Regiment Base </vt:lpstr>
      <vt:lpstr>OPARTGT004 923rd SCUD Regiment Base </vt:lpstr>
      <vt:lpstr>OPARTGT004 923rd SCUD Regiment Base </vt:lpstr>
      <vt:lpstr>OPARTGT004 923rd SCUD Regiment Base </vt:lpstr>
      <vt:lpstr>OPARTGT004 923rd SCUD Regiment Base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Mick</cp:lastModifiedBy>
  <cp:revision>422</cp:revision>
  <dcterms:created xsi:type="dcterms:W3CDTF">2019-03-12T22:01:00Z</dcterms:created>
  <dcterms:modified xsi:type="dcterms:W3CDTF">2020-11-28T20:31:47Z</dcterms:modified>
</cp:coreProperties>
</file>